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</p:sldIdLst>
  <p:sldSz cy="6858000" cx="12192000"/>
  <p:notesSz cx="6858000" cy="9144000"/>
  <p:embeddedFontLst>
    <p:embeddedFont>
      <p:font typeface="Gill Sans"/>
      <p:regular r:id="rId28"/>
      <p:bold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0" roundtripDataSignature="AMtx7mh9V7imVkNsP6gE/sNikNJEbApzO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font" Target="fonts/GillSans-regular.fntdata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GillSans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0" Type="http://customschemas.google.com/relationships/presentationmetadata" Target="meta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5"/>
          <p:cNvSpPr txBox="1"/>
          <p:nvPr>
            <p:ph type="ctrTitle"/>
          </p:nvPr>
        </p:nvSpPr>
        <p:spPr>
          <a:xfrm>
            <a:off x="2417779" y="802298"/>
            <a:ext cx="8637073" cy="254143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Gill Sans"/>
              <a:buNone/>
              <a:defRPr sz="6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5"/>
          <p:cNvSpPr txBox="1"/>
          <p:nvPr>
            <p:ph idx="1" type="subTitle"/>
          </p:nvPr>
        </p:nvSpPr>
        <p:spPr>
          <a:xfrm>
            <a:off x="2417780" y="3531204"/>
            <a:ext cx="8637072" cy="97762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 sz="1800" cap="none">
                <a:solidFill>
                  <a:schemeClr val="dk1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7" name="Google Shape;17;p25"/>
          <p:cNvSpPr txBox="1"/>
          <p:nvPr>
            <p:ph idx="10" type="dt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5"/>
          <p:cNvSpPr txBox="1"/>
          <p:nvPr>
            <p:ph idx="11" type="ftr"/>
          </p:nvPr>
        </p:nvSpPr>
        <p:spPr>
          <a:xfrm>
            <a:off x="2416500" y="329307"/>
            <a:ext cx="4973915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5"/>
          <p:cNvSpPr txBox="1"/>
          <p:nvPr>
            <p:ph idx="12" type="sldNum"/>
          </p:nvPr>
        </p:nvSpPr>
        <p:spPr>
          <a:xfrm>
            <a:off x="1437664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4"/>
          <p:cNvSpPr txBox="1"/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4"/>
          <p:cNvSpPr txBox="1"/>
          <p:nvPr>
            <p:ph idx="1" type="body"/>
          </p:nvPr>
        </p:nvSpPr>
        <p:spPr>
          <a:xfrm rot="5400000">
            <a:off x="4527910" y="-1060599"/>
            <a:ext cx="3450613" cy="960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34"/>
          <p:cNvSpPr txBox="1"/>
          <p:nvPr>
            <p:ph idx="10" type="dt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34"/>
          <p:cNvSpPr txBox="1"/>
          <p:nvPr>
            <p:ph idx="11" type="ftr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34"/>
          <p:cNvSpPr txBox="1"/>
          <p:nvPr>
            <p:ph idx="12" type="sldNum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6" name="Google Shape;86;p34"/>
          <p:cNvCxnSpPr/>
          <p:nvPr/>
        </p:nvCxnSpPr>
        <p:spPr>
          <a:xfrm>
            <a:off x="1453896" y="1847088"/>
            <a:ext cx="9607522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5"/>
          <p:cNvSpPr txBox="1"/>
          <p:nvPr>
            <p:ph type="title"/>
          </p:nvPr>
        </p:nvSpPr>
        <p:spPr>
          <a:xfrm rot="5400000">
            <a:off x="7917038" y="2321047"/>
            <a:ext cx="4659889" cy="16157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35"/>
          <p:cNvSpPr txBox="1"/>
          <p:nvPr>
            <p:ph idx="1" type="body"/>
          </p:nvPr>
        </p:nvSpPr>
        <p:spPr>
          <a:xfrm rot="5400000">
            <a:off x="3029143" y="-785498"/>
            <a:ext cx="4659889" cy="7828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0" name="Google Shape;90;p35"/>
          <p:cNvSpPr txBox="1"/>
          <p:nvPr>
            <p:ph idx="10" type="dt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35"/>
          <p:cNvSpPr txBox="1"/>
          <p:nvPr>
            <p:ph idx="11" type="ftr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35"/>
          <p:cNvSpPr txBox="1"/>
          <p:nvPr>
            <p:ph idx="12" type="sldNum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3" name="Google Shape;93;p35"/>
          <p:cNvCxnSpPr/>
          <p:nvPr/>
        </p:nvCxnSpPr>
        <p:spPr>
          <a:xfrm>
            <a:off x="9439111" y="798973"/>
            <a:ext cx="0" cy="4659889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6"/>
          <p:cNvSpPr txBox="1"/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6"/>
          <p:cNvSpPr txBox="1"/>
          <p:nvPr>
            <p:ph idx="1" type="body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26"/>
          <p:cNvSpPr txBox="1"/>
          <p:nvPr>
            <p:ph idx="10" type="dt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6"/>
          <p:cNvSpPr txBox="1"/>
          <p:nvPr>
            <p:ph idx="11" type="ftr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6"/>
          <p:cNvSpPr txBox="1"/>
          <p:nvPr>
            <p:ph idx="12" type="sldNum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7"/>
          <p:cNvSpPr txBox="1"/>
          <p:nvPr>
            <p:ph type="title"/>
          </p:nvPr>
        </p:nvSpPr>
        <p:spPr>
          <a:xfrm>
            <a:off x="1454239" y="1756130"/>
            <a:ext cx="8643154" cy="18879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l San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7"/>
          <p:cNvSpPr txBox="1"/>
          <p:nvPr>
            <p:ph idx="1" type="body"/>
          </p:nvPr>
        </p:nvSpPr>
        <p:spPr>
          <a:xfrm>
            <a:off x="1454239" y="3806195"/>
            <a:ext cx="8630446" cy="10129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91425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9" name="Google Shape;29;p27"/>
          <p:cNvSpPr txBox="1"/>
          <p:nvPr>
            <p:ph idx="10" type="dt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7"/>
          <p:cNvSpPr txBox="1"/>
          <p:nvPr>
            <p:ph idx="11" type="ftr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7"/>
          <p:cNvSpPr txBox="1"/>
          <p:nvPr>
            <p:ph idx="12" type="sldNum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2" name="Google Shape;32;p27"/>
          <p:cNvCxnSpPr/>
          <p:nvPr/>
        </p:nvCxnSpPr>
        <p:spPr>
          <a:xfrm>
            <a:off x="1454239" y="3804985"/>
            <a:ext cx="8630446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8"/>
          <p:cNvSpPr txBox="1"/>
          <p:nvPr>
            <p:ph type="title"/>
          </p:nvPr>
        </p:nvSpPr>
        <p:spPr>
          <a:xfrm>
            <a:off x="1449217" y="804889"/>
            <a:ext cx="9605635" cy="10593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8"/>
          <p:cNvSpPr txBox="1"/>
          <p:nvPr>
            <p:ph idx="1" type="body"/>
          </p:nvPr>
        </p:nvSpPr>
        <p:spPr>
          <a:xfrm>
            <a:off x="1447331" y="2010878"/>
            <a:ext cx="4645152" cy="34485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8"/>
          <p:cNvSpPr txBox="1"/>
          <p:nvPr>
            <p:ph idx="2" type="body"/>
          </p:nvPr>
        </p:nvSpPr>
        <p:spPr>
          <a:xfrm>
            <a:off x="6413771" y="2017343"/>
            <a:ext cx="4645152" cy="34415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28"/>
          <p:cNvSpPr txBox="1"/>
          <p:nvPr>
            <p:ph idx="10" type="dt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8"/>
          <p:cNvSpPr txBox="1"/>
          <p:nvPr>
            <p:ph idx="11" type="ftr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8"/>
          <p:cNvSpPr txBox="1"/>
          <p:nvPr>
            <p:ph idx="12" type="sldNum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0" name="Google Shape;40;p28"/>
          <p:cNvCxnSpPr/>
          <p:nvPr/>
        </p:nvCxnSpPr>
        <p:spPr>
          <a:xfrm>
            <a:off x="1453896" y="1847088"/>
            <a:ext cx="9607522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9"/>
          <p:cNvSpPr txBox="1"/>
          <p:nvPr>
            <p:ph type="title"/>
          </p:nvPr>
        </p:nvSpPr>
        <p:spPr>
          <a:xfrm>
            <a:off x="1447191" y="804163"/>
            <a:ext cx="9607661" cy="10563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9"/>
          <p:cNvSpPr txBox="1"/>
          <p:nvPr>
            <p:ph idx="1" type="body"/>
          </p:nvPr>
        </p:nvSpPr>
        <p:spPr>
          <a:xfrm>
            <a:off x="1447191" y="2019549"/>
            <a:ext cx="4645152" cy="80194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b="0" sz="2200" cap="none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4" name="Google Shape;44;p29"/>
          <p:cNvSpPr txBox="1"/>
          <p:nvPr>
            <p:ph idx="2" type="body"/>
          </p:nvPr>
        </p:nvSpPr>
        <p:spPr>
          <a:xfrm>
            <a:off x="1447191" y="2824269"/>
            <a:ext cx="4645152" cy="26444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29"/>
          <p:cNvSpPr txBox="1"/>
          <p:nvPr>
            <p:ph idx="3" type="body"/>
          </p:nvPr>
        </p:nvSpPr>
        <p:spPr>
          <a:xfrm>
            <a:off x="6412362" y="2023003"/>
            <a:ext cx="4645152" cy="8022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b="0" sz="2200" cap="none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6" name="Google Shape;46;p29"/>
          <p:cNvSpPr txBox="1"/>
          <p:nvPr>
            <p:ph idx="4" type="body"/>
          </p:nvPr>
        </p:nvSpPr>
        <p:spPr>
          <a:xfrm>
            <a:off x="6412362" y="2821491"/>
            <a:ext cx="4645152" cy="26373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29"/>
          <p:cNvSpPr txBox="1"/>
          <p:nvPr>
            <p:ph idx="10" type="dt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9"/>
          <p:cNvSpPr txBox="1"/>
          <p:nvPr>
            <p:ph idx="11" type="ftr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9"/>
          <p:cNvSpPr txBox="1"/>
          <p:nvPr>
            <p:ph idx="12" type="sldNum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0" name="Google Shape;50;p29"/>
          <p:cNvCxnSpPr/>
          <p:nvPr/>
        </p:nvCxnSpPr>
        <p:spPr>
          <a:xfrm>
            <a:off x="1453896" y="1847088"/>
            <a:ext cx="9607522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0"/>
          <p:cNvSpPr txBox="1"/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0"/>
          <p:cNvSpPr txBox="1"/>
          <p:nvPr>
            <p:ph idx="10" type="dt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0"/>
          <p:cNvSpPr txBox="1"/>
          <p:nvPr>
            <p:ph idx="11" type="ftr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0"/>
          <p:cNvSpPr txBox="1"/>
          <p:nvPr>
            <p:ph idx="12" type="sldNum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6" name="Google Shape;56;p30"/>
          <p:cNvCxnSpPr/>
          <p:nvPr/>
        </p:nvCxnSpPr>
        <p:spPr>
          <a:xfrm>
            <a:off x="1453896" y="1847088"/>
            <a:ext cx="9607522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1"/>
          <p:cNvSpPr txBox="1"/>
          <p:nvPr>
            <p:ph idx="10" type="dt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1"/>
          <p:cNvSpPr txBox="1"/>
          <p:nvPr>
            <p:ph idx="11" type="ftr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1"/>
          <p:cNvSpPr txBox="1"/>
          <p:nvPr>
            <p:ph idx="12" type="sldNum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2"/>
          <p:cNvSpPr txBox="1"/>
          <p:nvPr>
            <p:ph type="title"/>
          </p:nvPr>
        </p:nvSpPr>
        <p:spPr>
          <a:xfrm>
            <a:off x="1444671" y="798973"/>
            <a:ext cx="3273099" cy="224711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2"/>
          <p:cNvSpPr txBox="1"/>
          <p:nvPr>
            <p:ph idx="1" type="body"/>
          </p:nvPr>
        </p:nvSpPr>
        <p:spPr>
          <a:xfrm>
            <a:off x="5043714" y="798974"/>
            <a:ext cx="6012470" cy="46588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32"/>
          <p:cNvSpPr txBox="1"/>
          <p:nvPr>
            <p:ph idx="2" type="body"/>
          </p:nvPr>
        </p:nvSpPr>
        <p:spPr>
          <a:xfrm>
            <a:off x="1444671" y="3205491"/>
            <a:ext cx="3275013" cy="22481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32"/>
          <p:cNvSpPr txBox="1"/>
          <p:nvPr>
            <p:ph idx="10" type="dt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2"/>
          <p:cNvSpPr txBox="1"/>
          <p:nvPr>
            <p:ph idx="11" type="ftr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2"/>
          <p:cNvSpPr txBox="1"/>
          <p:nvPr>
            <p:ph idx="12" type="sldNum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8" name="Google Shape;68;p32"/>
          <p:cNvCxnSpPr/>
          <p:nvPr/>
        </p:nvCxnSpPr>
        <p:spPr>
          <a:xfrm>
            <a:off x="1448280" y="3205491"/>
            <a:ext cx="3269490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33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71" name="Google Shape;71;p33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 scaled="0"/>
            </a:gradFill>
            <a:ln>
              <a:noFill/>
            </a:ln>
            <a:effectLst>
              <a:outerShdw blurRad="127000" sx="98000" rotWithShape="0" algn="tl" dir="4740000" dist="228600" sy="98000">
                <a:srgbClr val="000000">
                  <a:alpha val="3372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33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cap="flat" cmpd="sng" w="50800">
              <a:solidFill>
                <a:srgbClr val="19191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3" name="Google Shape;73;p33"/>
          <p:cNvSpPr txBox="1"/>
          <p:nvPr>
            <p:ph type="title"/>
          </p:nvPr>
        </p:nvSpPr>
        <p:spPr>
          <a:xfrm>
            <a:off x="1451206" y="1129513"/>
            <a:ext cx="5532328" cy="183058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3"/>
          <p:cNvSpPr/>
          <p:nvPr>
            <p:ph idx="2" type="pic"/>
          </p:nvPr>
        </p:nvSpPr>
        <p:spPr>
          <a:xfrm>
            <a:off x="8124389" y="1122542"/>
            <a:ext cx="2791171" cy="3866327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75" name="Google Shape;75;p33"/>
          <p:cNvSpPr txBox="1"/>
          <p:nvPr>
            <p:ph idx="1" type="body"/>
          </p:nvPr>
        </p:nvSpPr>
        <p:spPr>
          <a:xfrm>
            <a:off x="1450329" y="3145992"/>
            <a:ext cx="5524404" cy="20037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6" name="Google Shape;76;p33"/>
          <p:cNvSpPr txBox="1"/>
          <p:nvPr>
            <p:ph idx="10" type="dt"/>
          </p:nvPr>
        </p:nvSpPr>
        <p:spPr>
          <a:xfrm>
            <a:off x="1447382" y="5469856"/>
            <a:ext cx="5527351" cy="3201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3"/>
          <p:cNvSpPr txBox="1"/>
          <p:nvPr>
            <p:ph idx="11" type="ftr"/>
          </p:nvPr>
        </p:nvSpPr>
        <p:spPr>
          <a:xfrm>
            <a:off x="1447382" y="318640"/>
            <a:ext cx="5541004" cy="3209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3"/>
          <p:cNvSpPr txBox="1"/>
          <p:nvPr>
            <p:ph idx="12" type="sldNum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9" name="Google Shape;79;p33"/>
          <p:cNvCxnSpPr/>
          <p:nvPr/>
        </p:nvCxnSpPr>
        <p:spPr>
          <a:xfrm>
            <a:off x="1447382" y="3143605"/>
            <a:ext cx="5527351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4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EBE9E6"/>
            </a:gs>
            <a:gs pos="100000">
              <a:srgbClr val="C9C5C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>
            <a:gsLst>
              <a:gs pos="0">
                <a:srgbClr val="DFDBD5">
                  <a:alpha val="0"/>
                </a:srgbClr>
              </a:gs>
              <a:gs pos="100000">
                <a:schemeClr val="lt2"/>
              </a:gs>
            </a:gsLst>
            <a:lin ang="54000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" name="Google Shape;7;p24"/>
          <p:cNvPicPr preferRelativeResize="0"/>
          <p:nvPr/>
        </p:nvPicPr>
        <p:blipFill rotWithShape="1">
          <a:blip r:embed="rId1">
            <a:alphaModFix/>
          </a:blip>
          <a:srcRect b="-1538" l="0" r="0" t="1538"/>
          <a:stretch/>
        </p:blipFill>
        <p:spPr>
          <a:xfrm>
            <a:off x="0" y="6126480"/>
            <a:ext cx="12192000" cy="7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24"/>
          <p:cNvSpPr txBox="1"/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" name="Google Shape;9;p24"/>
          <p:cNvSpPr txBox="1"/>
          <p:nvPr>
            <p:ph idx="1" type="body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429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302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175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048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048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048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048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048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0" name="Google Shape;10;p24"/>
          <p:cNvSpPr txBox="1"/>
          <p:nvPr>
            <p:ph idx="10" type="dt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1" name="Google Shape;11;p24"/>
          <p:cNvSpPr txBox="1"/>
          <p:nvPr>
            <p:ph idx="11" type="ftr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2" name="Google Shape;12;p24"/>
          <p:cNvSpPr txBox="1"/>
          <p:nvPr>
            <p:ph idx="12" type="sldNum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" name="Google Shape;13;p24"/>
          <p:cNvCxnSpPr/>
          <p:nvPr/>
        </p:nvCxnSpPr>
        <p:spPr>
          <a:xfrm>
            <a:off x="0" y="6128413"/>
            <a:ext cx="12192000" cy="0"/>
          </a:xfrm>
          <a:prstGeom prst="straightConnector1">
            <a:avLst/>
          </a:prstGeom>
          <a:noFill/>
          <a:ln cap="flat" cmpd="sng" w="12700">
            <a:solidFill>
              <a:srgbClr val="000001">
                <a:alpha val="2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png"/><Relationship Id="rId4" Type="http://schemas.openxmlformats.org/officeDocument/2006/relationships/image" Target="../media/image34.png"/><Relationship Id="rId5" Type="http://schemas.openxmlformats.org/officeDocument/2006/relationships/image" Target="../media/image24.png"/><Relationship Id="rId6" Type="http://schemas.openxmlformats.org/officeDocument/2006/relationships/image" Target="../media/image3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png"/><Relationship Id="rId4" Type="http://schemas.openxmlformats.org/officeDocument/2006/relationships/image" Target="../media/image31.jpg"/><Relationship Id="rId5" Type="http://schemas.openxmlformats.org/officeDocument/2006/relationships/image" Target="../media/image37.jpg"/><Relationship Id="rId6" Type="http://schemas.openxmlformats.org/officeDocument/2006/relationships/image" Target="../media/image3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8.png"/><Relationship Id="rId4" Type="http://schemas.openxmlformats.org/officeDocument/2006/relationships/image" Target="../media/image35.jpg"/><Relationship Id="rId5" Type="http://schemas.openxmlformats.org/officeDocument/2006/relationships/image" Target="../media/image38.png"/><Relationship Id="rId6" Type="http://schemas.openxmlformats.org/officeDocument/2006/relationships/image" Target="../media/image4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6.png"/><Relationship Id="rId4" Type="http://schemas.openxmlformats.org/officeDocument/2006/relationships/image" Target="../media/image4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5" Type="http://schemas.openxmlformats.org/officeDocument/2006/relationships/image" Target="../media/image5.jpg"/><Relationship Id="rId6" Type="http://schemas.openxmlformats.org/officeDocument/2006/relationships/image" Target="../media/image11.png"/><Relationship Id="rId7" Type="http://schemas.openxmlformats.org/officeDocument/2006/relationships/image" Target="../media/image9.jpg"/><Relationship Id="rId8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5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hab.whoi.edu/" TargetMode="External"/><Relationship Id="rId4" Type="http://schemas.openxmlformats.org/officeDocument/2006/relationships/image" Target="../media/image4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jpg"/><Relationship Id="rId4" Type="http://schemas.openxmlformats.org/officeDocument/2006/relationships/image" Target="../media/image19.png"/><Relationship Id="rId5" Type="http://schemas.openxmlformats.org/officeDocument/2006/relationships/image" Target="../media/image16.jpg"/><Relationship Id="rId6" Type="http://schemas.openxmlformats.org/officeDocument/2006/relationships/hyperlink" Target="https://www.sciencedirect.com/science/article/pii/S1568988319300356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ww.cnn.com/2018/08/16/health/toxic-algae-bloom-health/index.html" TargetMode="External"/><Relationship Id="rId4" Type="http://schemas.openxmlformats.org/officeDocument/2006/relationships/image" Target="../media/image1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13.png"/><Relationship Id="rId5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3748" y="87682"/>
            <a:ext cx="8895567" cy="619853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1983" r="767" t="0"/>
          <a:stretch/>
        </p:blipFill>
        <p:spPr>
          <a:xfrm>
            <a:off x="250521" y="711967"/>
            <a:ext cx="11474845" cy="614603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72" name="Google Shape;172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24100" y="0"/>
            <a:ext cx="7543800" cy="81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1"/>
          <p:cNvSpPr txBox="1"/>
          <p:nvPr>
            <p:ph type="title"/>
          </p:nvPr>
        </p:nvSpPr>
        <p:spPr>
          <a:xfrm>
            <a:off x="1493956" y="128114"/>
            <a:ext cx="9603275" cy="5482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b="1" lang="en-US"/>
              <a:t>WATER SAMPLING SITES – NEW YORK CITY </a:t>
            </a:r>
            <a:endParaRPr/>
          </a:p>
        </p:txBody>
      </p:sp>
      <p:pic>
        <p:nvPicPr>
          <p:cNvPr id="178" name="Google Shape;178;p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150" y="714069"/>
            <a:ext cx="11599101" cy="610178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2"/>
          <p:cNvSpPr txBox="1"/>
          <p:nvPr>
            <p:ph type="title"/>
          </p:nvPr>
        </p:nvSpPr>
        <p:spPr>
          <a:xfrm>
            <a:off x="275574" y="338748"/>
            <a:ext cx="4122505" cy="5246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Gill Sans"/>
              <a:buNone/>
            </a:pPr>
            <a:r>
              <a:rPr b="1" lang="en-US"/>
              <a:t>PROPOSED SITES </a:t>
            </a:r>
            <a:endParaRPr/>
          </a:p>
        </p:txBody>
      </p:sp>
      <p:sp>
        <p:nvSpPr>
          <p:cNvPr id="184" name="Google Shape;184;p12"/>
          <p:cNvSpPr txBox="1"/>
          <p:nvPr/>
        </p:nvSpPr>
        <p:spPr>
          <a:xfrm>
            <a:off x="275574" y="1593429"/>
            <a:ext cx="4321478" cy="44012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In your Community?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In your neighborhood?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Char char="•"/>
            </a:pPr>
            <a:r>
              <a:rPr b="1" lang="en-US" sz="280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Randall’s Island 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en-US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Gowanus Canal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en-US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Red Hook Farm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East River?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Center Park??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Prospect Park???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Jamaica Bay????</a:t>
            </a:r>
            <a:endParaRPr/>
          </a:p>
        </p:txBody>
      </p:sp>
      <p:pic>
        <p:nvPicPr>
          <p:cNvPr id="185" name="Google Shape;18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2729" y="-136776"/>
            <a:ext cx="7331901" cy="694601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1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681" y="1026253"/>
            <a:ext cx="4722313" cy="576624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91" name="Google Shape;191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30167" y="1167466"/>
            <a:ext cx="7174152" cy="562503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92" name="Google Shape;192;p13"/>
          <p:cNvSpPr txBox="1"/>
          <p:nvPr/>
        </p:nvSpPr>
        <p:spPr>
          <a:xfrm>
            <a:off x="1100681" y="316349"/>
            <a:ext cx="9990638" cy="586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rPr b="1" i="0" lang="en-US" sz="2400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PROPOSED SITES : RANDALL’S ISLAND PARK ALLIANCE </a:t>
            </a:r>
            <a:endParaRPr b="1" i="0" sz="2400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4"/>
          <p:cNvSpPr txBox="1"/>
          <p:nvPr>
            <p:ph type="title"/>
          </p:nvPr>
        </p:nvSpPr>
        <p:spPr>
          <a:xfrm>
            <a:off x="1225941" y="266245"/>
            <a:ext cx="9990638" cy="586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rPr b="1" lang="en-US" sz="2400"/>
              <a:t>PROPOSED SITES : RANDALL’S ISLAND PARK ALLIANCE </a:t>
            </a:r>
            <a:endParaRPr/>
          </a:p>
        </p:txBody>
      </p:sp>
      <p:pic>
        <p:nvPicPr>
          <p:cNvPr id="198" name="Google Shape;198;p14"/>
          <p:cNvPicPr preferRelativeResize="0"/>
          <p:nvPr/>
        </p:nvPicPr>
        <p:blipFill rotWithShape="1">
          <a:blip r:embed="rId3">
            <a:alphaModFix/>
          </a:blip>
          <a:srcRect b="0" l="3344" r="0" t="0"/>
          <a:stretch/>
        </p:blipFill>
        <p:spPr>
          <a:xfrm>
            <a:off x="263046" y="1121078"/>
            <a:ext cx="4296402" cy="571813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99" name="Google Shape;199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98922" y="1121078"/>
            <a:ext cx="7273888" cy="552397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5"/>
          <p:cNvSpPr txBox="1"/>
          <p:nvPr>
            <p:ph type="title"/>
          </p:nvPr>
        </p:nvSpPr>
        <p:spPr>
          <a:xfrm>
            <a:off x="1293812" y="171741"/>
            <a:ext cx="9604375" cy="586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Gill Sans"/>
              <a:buNone/>
            </a:pPr>
            <a:r>
              <a:rPr b="1" lang="en-US"/>
              <a:t>PROPOSED SITE : GOWANUS CANAL /RED HOOK  </a:t>
            </a:r>
            <a:endParaRPr/>
          </a:p>
        </p:txBody>
      </p:sp>
      <p:pic>
        <p:nvPicPr>
          <p:cNvPr id="205" name="Google Shape;20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38587" y="991899"/>
            <a:ext cx="5517714" cy="586610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206" name="Google Shape;206;p15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971147"/>
            <a:ext cx="5849655" cy="579691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6"/>
          <p:cNvSpPr txBox="1"/>
          <p:nvPr>
            <p:ph type="title"/>
          </p:nvPr>
        </p:nvSpPr>
        <p:spPr>
          <a:xfrm>
            <a:off x="1139134" y="165693"/>
            <a:ext cx="10077824" cy="6234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Gill Sans"/>
              <a:buNone/>
            </a:pPr>
            <a:r>
              <a:rPr b="1" lang="en-US" sz="2800"/>
              <a:t>PHYSICAL WATER QUALITY STUDY SITE – DURO SONDE</a:t>
            </a:r>
            <a:endParaRPr/>
          </a:p>
        </p:txBody>
      </p:sp>
      <p:pic>
        <p:nvPicPr>
          <p:cNvPr id="212" name="Google Shape;21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0524" y="680521"/>
            <a:ext cx="4182890" cy="320540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213" name="Google Shape;213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98291" y="834591"/>
            <a:ext cx="4423185" cy="305133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214" name="Google Shape;214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173" y="3931373"/>
            <a:ext cx="12161653" cy="2926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6"/>
          <p:cNvPicPr preferRelativeResize="0"/>
          <p:nvPr/>
        </p:nvPicPr>
        <p:blipFill rotWithShape="1">
          <a:blip r:embed="rId6">
            <a:alphaModFix/>
          </a:blip>
          <a:srcRect b="13073" l="0" r="0" t="0"/>
          <a:stretch/>
        </p:blipFill>
        <p:spPr>
          <a:xfrm>
            <a:off x="4571787" y="789141"/>
            <a:ext cx="2808131" cy="309678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7"/>
          <p:cNvSpPr txBox="1"/>
          <p:nvPr>
            <p:ph type="title"/>
          </p:nvPr>
        </p:nvSpPr>
        <p:spPr>
          <a:xfrm>
            <a:off x="989556" y="33588"/>
            <a:ext cx="10539608" cy="7798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b="1" lang="en-US"/>
              <a:t>WATER QUALITY STUDY USING LANDSAT DATA </a:t>
            </a:r>
            <a:endParaRPr/>
          </a:p>
        </p:txBody>
      </p:sp>
      <p:sp>
        <p:nvSpPr>
          <p:cNvPr id="221" name="Google Shape;221;p17"/>
          <p:cNvSpPr txBox="1"/>
          <p:nvPr>
            <p:ph idx="1" type="body"/>
          </p:nvPr>
        </p:nvSpPr>
        <p:spPr>
          <a:xfrm>
            <a:off x="35963" y="930483"/>
            <a:ext cx="7481567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The Landsat program is the longest-running (from 1972) enterprise for acquisition of satellite imagery of Earth lead by NASA and USGS.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The most recent, Landsat 9, was launched on 27 September 2021.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The Landsat images can be used for water quality and quantity analysis</a:t>
            </a:r>
            <a:endParaRPr/>
          </a:p>
        </p:txBody>
      </p:sp>
      <p:pic>
        <p:nvPicPr>
          <p:cNvPr descr="Toward a Satellite-Based Monitoring System for Water Quality - Eos" id="222" name="Google Shape;22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98334" y="3767272"/>
            <a:ext cx="3923013" cy="23505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ater body extraction and change detection using time series: A case study  of Lake Burdur, Turkey - ScienceDirect" id="223" name="Google Shape;223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8455" y="3635379"/>
            <a:ext cx="4513545" cy="248245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Landsat Overview | NASA" id="224" name="Google Shape;224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42374" y="813451"/>
            <a:ext cx="4674470" cy="262939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25" name="Google Shape;225;p17"/>
          <p:cNvSpPr txBox="1"/>
          <p:nvPr/>
        </p:nvSpPr>
        <p:spPr>
          <a:xfrm>
            <a:off x="3744624" y="6234861"/>
            <a:ext cx="3255390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Water </a:t>
            </a:r>
            <a:r>
              <a:rPr b="1"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Quality</a:t>
            </a: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Estimation</a:t>
            </a:r>
            <a:endParaRPr/>
          </a:p>
        </p:txBody>
      </p:sp>
      <p:sp>
        <p:nvSpPr>
          <p:cNvPr id="226" name="Google Shape;226;p17"/>
          <p:cNvSpPr txBox="1"/>
          <p:nvPr/>
        </p:nvSpPr>
        <p:spPr>
          <a:xfrm>
            <a:off x="8623383" y="6294300"/>
            <a:ext cx="3097491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Water </a:t>
            </a:r>
            <a:r>
              <a:rPr b="1"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Quantity</a:t>
            </a: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Estimation</a:t>
            </a:r>
            <a:endParaRPr/>
          </a:p>
        </p:txBody>
      </p:sp>
      <p:pic>
        <p:nvPicPr>
          <p:cNvPr descr="Landsat Image Gallery - New York City" id="227" name="Google Shape;227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2358" y="4077558"/>
            <a:ext cx="2565513" cy="26425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8"/>
          <p:cNvSpPr txBox="1"/>
          <p:nvPr>
            <p:ph type="title"/>
          </p:nvPr>
        </p:nvSpPr>
        <p:spPr>
          <a:xfrm>
            <a:off x="838200" y="253807"/>
            <a:ext cx="10515600" cy="497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Gill Sans"/>
              <a:buNone/>
            </a:pPr>
            <a:r>
              <a:rPr b="1" lang="en-US"/>
              <a:t>ECOSTRESS AND WATER QUALITY</a:t>
            </a:r>
            <a:endParaRPr/>
          </a:p>
        </p:txBody>
      </p:sp>
      <p:sp>
        <p:nvSpPr>
          <p:cNvPr id="233" name="Google Shape;233;p18"/>
          <p:cNvSpPr txBox="1"/>
          <p:nvPr>
            <p:ph idx="1" type="body"/>
          </p:nvPr>
        </p:nvSpPr>
        <p:spPr>
          <a:xfrm>
            <a:off x="663272" y="1100116"/>
            <a:ext cx="7350409" cy="1456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200"/>
              <a:t>The ECOsystem Spaceborne Thermal Radiometer Experiment on Space Station (ECOSTRESS) launched on June 29, 2018.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2200"/>
              <a:t>Monitor one of the most basic processes in living plants: the loss of water through the tiny pores in leaves.</a:t>
            </a:r>
            <a:endParaRPr/>
          </a:p>
          <a:p>
            <a:pPr indent="-99377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sz="2200"/>
          </a:p>
        </p:txBody>
      </p:sp>
      <p:pic>
        <p:nvPicPr>
          <p:cNvPr id="234" name="Google Shape;23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12425" y="113617"/>
            <a:ext cx="3613944" cy="34290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35" name="Google Shape;235;p18"/>
          <p:cNvSpPr txBox="1"/>
          <p:nvPr/>
        </p:nvSpPr>
        <p:spPr>
          <a:xfrm>
            <a:off x="8116532" y="3552625"/>
            <a:ext cx="380573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Maps showing surface temperature (K) measured by ECOSTRESS at 70 m spatial resolution on 27 August 2020. The building locations with cool roofs in 2012 and green roofs in 2016 in New York City.</a:t>
            </a:r>
            <a:endParaRPr sz="12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36" name="Google Shape;236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5631" y="2709334"/>
            <a:ext cx="7245903" cy="406166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37" name="Google Shape;237;p18"/>
          <p:cNvSpPr/>
          <p:nvPr/>
        </p:nvSpPr>
        <p:spPr>
          <a:xfrm rot="10800000">
            <a:off x="6464298" y="5892800"/>
            <a:ext cx="1147235" cy="406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15875">
            <a:solidFill>
              <a:srgbClr val="A233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38" name="Google Shape;238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13681" y="4843363"/>
            <a:ext cx="3695678" cy="168126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239" name="Google Shape;239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713961" y="4843363"/>
            <a:ext cx="416602" cy="16674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9"/>
          <p:cNvSpPr txBox="1"/>
          <p:nvPr>
            <p:ph type="title"/>
          </p:nvPr>
        </p:nvSpPr>
        <p:spPr>
          <a:xfrm>
            <a:off x="737674" y="416212"/>
            <a:ext cx="10716651" cy="104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b="1" lang="en-US"/>
              <a:t>BIOLOGICAL PROPERTY : USING PLANKTON NET</a:t>
            </a:r>
            <a:endParaRPr/>
          </a:p>
        </p:txBody>
      </p:sp>
      <p:pic>
        <p:nvPicPr>
          <p:cNvPr id="245" name="Google Shape;245;p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53910"/>
            <a:ext cx="6568758" cy="411458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246" name="Google Shape;246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81667" y="2153910"/>
            <a:ext cx="5343319" cy="411458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"/>
          <p:cNvSpPr txBox="1"/>
          <p:nvPr>
            <p:ph type="ctrTitle"/>
          </p:nvPr>
        </p:nvSpPr>
        <p:spPr>
          <a:xfrm>
            <a:off x="977030" y="1044369"/>
            <a:ext cx="10734806" cy="157764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Gill Sans"/>
              <a:buNone/>
            </a:pPr>
            <a:r>
              <a:rPr b="1" lang="en-US" sz="4000"/>
              <a:t>HARMFUL ALGAL BLOOMS (HAB</a:t>
            </a:r>
            <a:r>
              <a:rPr b="1" lang="en-US" sz="2800"/>
              <a:t>S</a:t>
            </a:r>
            <a:r>
              <a:rPr b="1" lang="en-US" sz="4000"/>
              <a:t>) MONITORING: </a:t>
            </a:r>
            <a:br>
              <a:rPr b="1" lang="en-US" sz="4000"/>
            </a:br>
            <a:r>
              <a:rPr b="1" lang="en-US" sz="4000"/>
              <a:t>A CITIZEN SCIENCE APPROACH </a:t>
            </a:r>
            <a:endParaRPr/>
          </a:p>
        </p:txBody>
      </p:sp>
      <p:sp>
        <p:nvSpPr>
          <p:cNvPr id="104" name="Google Shape;104;p1"/>
          <p:cNvSpPr/>
          <p:nvPr/>
        </p:nvSpPr>
        <p:spPr>
          <a:xfrm>
            <a:off x="2906038" y="2804823"/>
            <a:ext cx="6601215" cy="3139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Dr. Jennifer Cherrier, NOAA CESSRST, CUNY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Dr. Steven Morton, NOAA, NCCOS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Dr. Shakila Merchant, NOAA CESSRST, CUNY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Dr. Tarendra Lakhankar, NOAA CESSRST, CUNY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Ms. Nia Rene, NOAA NCCOS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Ms. Carolina Perez, CUNY CREST Institute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Mr. Christopher Girgenti, Randall's Island Park Alliance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Ms. </a:t>
            </a: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Jacqueline Wu, Randall's Island Park Alliance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Mr. Tim Gilman-Ševčík, RETI Center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Ms. Jae Wendell, RETI Center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Mr. Brian Wilson, DURO UAS</a:t>
            </a:r>
            <a:endParaRPr/>
          </a:p>
        </p:txBody>
      </p:sp>
      <p:pic>
        <p:nvPicPr>
          <p:cNvPr id="105" name="Google Shape;105;p1"/>
          <p:cNvPicPr preferRelativeResize="0"/>
          <p:nvPr/>
        </p:nvPicPr>
        <p:blipFill rotWithShape="1">
          <a:blip r:embed="rId3">
            <a:alphaModFix/>
          </a:blip>
          <a:srcRect b="8404" l="0" r="6640" t="11367"/>
          <a:stretch/>
        </p:blipFill>
        <p:spPr>
          <a:xfrm>
            <a:off x="0" y="4235984"/>
            <a:ext cx="2602910" cy="8540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CCOS Logo" id="106" name="Google Shape;106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88118" y="5381141"/>
            <a:ext cx="2916085" cy="7067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AA Cessrst - Home | Facebook" id="107" name="Google Shape;107;p1"/>
          <p:cNvPicPr preferRelativeResize="0"/>
          <p:nvPr/>
        </p:nvPicPr>
        <p:blipFill rotWithShape="1">
          <a:blip r:embed="rId5">
            <a:alphaModFix/>
          </a:blip>
          <a:srcRect b="29392" l="2353" r="0" t="21595"/>
          <a:stretch/>
        </p:blipFill>
        <p:spPr>
          <a:xfrm>
            <a:off x="10191112" y="-25052"/>
            <a:ext cx="1963310" cy="9854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randing Guidelines and John Jay and CUNY Logos | John Jay College of  Criminal Justice" id="108" name="Google Shape;108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50104"/>
            <a:ext cx="2191005" cy="910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"/>
          <p:cNvPicPr preferRelativeResize="0"/>
          <p:nvPr/>
        </p:nvPicPr>
        <p:blipFill rotWithShape="1">
          <a:blip r:embed="rId7">
            <a:alphaModFix/>
          </a:blip>
          <a:srcRect b="21168" l="0" r="0" t="20776"/>
          <a:stretch/>
        </p:blipFill>
        <p:spPr>
          <a:xfrm>
            <a:off x="23007" y="5258639"/>
            <a:ext cx="2602910" cy="797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0" y="3205010"/>
            <a:ext cx="2308964" cy="94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0"/>
          <p:cNvSpPr txBox="1"/>
          <p:nvPr>
            <p:ph type="title"/>
          </p:nvPr>
        </p:nvSpPr>
        <p:spPr>
          <a:xfrm>
            <a:off x="1188532" y="1181477"/>
            <a:ext cx="10235205" cy="523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rPr b="1" lang="en-US" sz="2400"/>
              <a:t>IN-SITU SAMPLING AND DATA COLLECTION PROTOCOL</a:t>
            </a:r>
            <a:endParaRPr/>
          </a:p>
        </p:txBody>
      </p:sp>
      <p:pic>
        <p:nvPicPr>
          <p:cNvPr id="252" name="Google Shape;252;p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1503" y="2348566"/>
            <a:ext cx="6854115" cy="163880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253" name="Google Shape;253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4029" y="4007491"/>
            <a:ext cx="6854115" cy="121586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254" name="Google Shape;254;p20"/>
          <p:cNvPicPr preferRelativeResize="0"/>
          <p:nvPr/>
        </p:nvPicPr>
        <p:blipFill rotWithShape="1">
          <a:blip r:embed="rId5">
            <a:alphaModFix/>
          </a:blip>
          <a:srcRect b="7570" l="0" r="0" t="8977"/>
          <a:stretch/>
        </p:blipFill>
        <p:spPr>
          <a:xfrm>
            <a:off x="7128248" y="2348566"/>
            <a:ext cx="4889827" cy="283720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1"/>
          <p:cNvSpPr txBox="1"/>
          <p:nvPr>
            <p:ph type="title"/>
          </p:nvPr>
        </p:nvSpPr>
        <p:spPr>
          <a:xfrm>
            <a:off x="1451578" y="1092619"/>
            <a:ext cx="9603275" cy="5733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b="1" lang="en-US"/>
              <a:t>LABORATORY ANALYSIS</a:t>
            </a:r>
            <a:endParaRPr/>
          </a:p>
        </p:txBody>
      </p:sp>
      <p:pic>
        <p:nvPicPr>
          <p:cNvPr id="260" name="Google Shape;260;p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23308" r="2457" t="0"/>
          <a:stretch/>
        </p:blipFill>
        <p:spPr>
          <a:xfrm>
            <a:off x="212942" y="2391676"/>
            <a:ext cx="5749447" cy="250600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261" name="Google Shape;261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29611" y="2391675"/>
            <a:ext cx="5749447" cy="250600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2"/>
          <p:cNvSpPr txBox="1"/>
          <p:nvPr>
            <p:ph type="title"/>
          </p:nvPr>
        </p:nvSpPr>
        <p:spPr>
          <a:xfrm>
            <a:off x="1294362" y="428739"/>
            <a:ext cx="10066745" cy="4480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rPr b="1" lang="en-US" sz="2400" u="sng">
                <a:solidFill>
                  <a:schemeClr val="hlink"/>
                </a:solidFill>
                <a:hlinkClick r:id="rId3"/>
              </a:rPr>
              <a:t>U.S. NATIONAL OFFICE FOR HARMFUL ALGAL BLOOMS</a:t>
            </a:r>
            <a:br>
              <a:rPr b="1" lang="en-US" sz="2400"/>
            </a:br>
            <a:br>
              <a:rPr b="1" lang="en-US" sz="2400"/>
            </a:br>
            <a:r>
              <a:rPr b="1" lang="en-US" sz="1600"/>
              <a:t>THE NATIONAL PHYTOPLANKTON MONITORING NETWORK (PMN) IS A COMMUNITY-BASED NETWORK OF VOLUNTEERS MONITORING MARINE PHYTOPLANKTON AND HABS</a:t>
            </a:r>
            <a:r>
              <a:rPr b="1" lang="en-US" sz="2400"/>
              <a:t>.</a:t>
            </a:r>
            <a:endParaRPr/>
          </a:p>
        </p:txBody>
      </p:sp>
      <p:pic>
        <p:nvPicPr>
          <p:cNvPr id="267" name="Google Shape;267;p22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79442" y="1940969"/>
            <a:ext cx="8896583" cy="491703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3"/>
          <p:cNvSpPr txBox="1"/>
          <p:nvPr>
            <p:ph type="title"/>
          </p:nvPr>
        </p:nvSpPr>
        <p:spPr>
          <a:xfrm>
            <a:off x="1386226" y="168642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lang="en-US"/>
              <a:t>KEY OUTCOMES</a:t>
            </a:r>
            <a:endParaRPr/>
          </a:p>
        </p:txBody>
      </p:sp>
      <p:sp>
        <p:nvSpPr>
          <p:cNvPr id="273" name="Google Shape;273;p23"/>
          <p:cNvSpPr txBox="1"/>
          <p:nvPr>
            <p:ph idx="1" type="body"/>
          </p:nvPr>
        </p:nvSpPr>
        <p:spPr>
          <a:xfrm>
            <a:off x="350729" y="1315234"/>
            <a:ext cx="11118949" cy="45253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Water Sampling and Data Analysis Skills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Hands-on Laboratory skills 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Application of Satellite Data and GIS skills 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Better Understanding of HABs and Impact on our Water Systems and Communities 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Advocacy on HABs impact on Humans, Marine Life and Society 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Citizen Science Approach to Early Monitoring and Prevention of  HABs Occurrence 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Stakeholder Engagement, Environmental Literacy </a:t>
            </a:r>
            <a:endParaRPr/>
          </a:p>
          <a:p>
            <a:pPr indent="-762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400"/>
          </a:p>
          <a:p>
            <a:pPr indent="-762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"/>
          <p:cNvSpPr txBox="1"/>
          <p:nvPr>
            <p:ph type="title"/>
          </p:nvPr>
        </p:nvSpPr>
        <p:spPr>
          <a:xfrm>
            <a:off x="1451579" y="516421"/>
            <a:ext cx="9603275" cy="587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Gill Sans"/>
              <a:buNone/>
            </a:pPr>
            <a:r>
              <a:rPr b="1" lang="en-US"/>
              <a:t>NOAA’S NATIONAL OCEAN SERVICE’S MISSION </a:t>
            </a:r>
            <a:endParaRPr/>
          </a:p>
        </p:txBody>
      </p:sp>
      <p:sp>
        <p:nvSpPr>
          <p:cNvPr id="116" name="Google Shape;116;p3"/>
          <p:cNvSpPr txBox="1"/>
          <p:nvPr>
            <p:ph idx="1" type="body"/>
          </p:nvPr>
        </p:nvSpPr>
        <p:spPr>
          <a:xfrm>
            <a:off x="164926" y="1891431"/>
            <a:ext cx="11862148" cy="43089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1" lang="en-US"/>
              <a:t>Harmful Algal Bloom Monitoring System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/>
              <a:t>Harmful algal blooms (HABs), sometimes known as "red tide", occur when certain kinds of algae grow very quickly, forming patches, or "blooms", in the water. 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/>
              <a:t>These blooms can emit powerful toxins which endanger human and animal health. 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/>
              <a:t>Reported in every coastal state, HABs have caused an estimated </a:t>
            </a:r>
            <a:r>
              <a:rPr b="1" lang="en-US"/>
              <a:t>$1 billion in losses </a:t>
            </a:r>
            <a:r>
              <a:rPr lang="en-US"/>
              <a:t>over the last several decades to coastal economies that rely on recreation, tourism, and seafood harvesting. 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/>
              <a:t>Blooms can lead to odors that require more costly treatment for public water supplies. 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/>
              <a:t>NCCOS conducts and funds research that helps </a:t>
            </a:r>
            <a:r>
              <a:rPr b="1" lang="en-US"/>
              <a:t>communities protect the public and combat blooms in cost-effective ways, </a:t>
            </a:r>
            <a:r>
              <a:rPr lang="en-US"/>
              <a:t>and we are breaking new ground in the science of stopping blooms before they occur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4"/>
          <p:cNvGrpSpPr/>
          <p:nvPr/>
        </p:nvGrpSpPr>
        <p:grpSpPr>
          <a:xfrm>
            <a:off x="3860836" y="2158326"/>
            <a:ext cx="4445278" cy="3578595"/>
            <a:chOff x="4054967" y="2123754"/>
            <a:chExt cx="4433918" cy="3224651"/>
          </a:xfrm>
        </p:grpSpPr>
        <p:pic>
          <p:nvPicPr>
            <p:cNvPr id="122" name="Google Shape;122;p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130775" y="2123754"/>
              <a:ext cx="4358110" cy="2723819"/>
            </a:xfrm>
            <a:prstGeom prst="rect">
              <a:avLst/>
            </a:prstGeom>
            <a:noFill/>
            <a:ln>
              <a:noFill/>
            </a:ln>
            <a:effectLst>
              <a:outerShdw blurRad="292100" rotWithShape="0" algn="tl" dir="2700000" dist="139700">
                <a:srgbClr val="333333">
                  <a:alpha val="64705"/>
                </a:srgbClr>
              </a:outerShdw>
            </a:effectLst>
          </p:spPr>
        </p:pic>
        <p:sp>
          <p:nvSpPr>
            <p:cNvPr id="123" name="Google Shape;123;p4"/>
            <p:cNvSpPr/>
            <p:nvPr/>
          </p:nvSpPr>
          <p:spPr>
            <a:xfrm>
              <a:off x="4054967" y="4886740"/>
              <a:ext cx="4433918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Algae-filled waters of North Toledo, Ohio, in September 2017 | Photo by Andy Morrison/The Blade via AP Photo</a:t>
              </a:r>
              <a:endParaRPr/>
            </a:p>
          </p:txBody>
        </p:sp>
      </p:grpSp>
      <p:pic>
        <p:nvPicPr>
          <p:cNvPr id="124" name="Google Shape;124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57064" y="2136592"/>
            <a:ext cx="3807354" cy="326868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25" name="Google Shape;125;p4"/>
          <p:cNvSpPr txBox="1"/>
          <p:nvPr>
            <p:ph type="title"/>
          </p:nvPr>
        </p:nvSpPr>
        <p:spPr>
          <a:xfrm>
            <a:off x="839244" y="501730"/>
            <a:ext cx="11210793" cy="5123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Gill Sans"/>
              <a:buNone/>
            </a:pPr>
            <a:r>
              <a:rPr lang="en-US"/>
              <a:t>CLIMATE CHANGE || GLOBAL WARMING ||  ALGAL BLOOMS</a:t>
            </a:r>
            <a:endParaRPr/>
          </a:p>
        </p:txBody>
      </p:sp>
      <p:pic>
        <p:nvPicPr>
          <p:cNvPr id="126" name="Google Shape;126;p4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2158326"/>
            <a:ext cx="3848428" cy="302279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27" name="Google Shape;127;p4"/>
          <p:cNvSpPr txBox="1"/>
          <p:nvPr/>
        </p:nvSpPr>
        <p:spPr>
          <a:xfrm>
            <a:off x="438410" y="5224583"/>
            <a:ext cx="27414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HABs and Climate Change 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"/>
          <p:cNvSpPr txBox="1"/>
          <p:nvPr>
            <p:ph type="title"/>
          </p:nvPr>
        </p:nvSpPr>
        <p:spPr>
          <a:xfrm>
            <a:off x="377871" y="496049"/>
            <a:ext cx="11436258" cy="607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Gill Sans"/>
              <a:buNone/>
            </a:pPr>
            <a:r>
              <a:rPr b="1" lang="en-US"/>
              <a:t>CLIMATE CHANGE || GLOBAL WARMING ||  ALGAL BLOOMS</a:t>
            </a:r>
            <a:endParaRPr/>
          </a:p>
        </p:txBody>
      </p:sp>
      <p:sp>
        <p:nvSpPr>
          <p:cNvPr id="133" name="Google Shape;133;p5"/>
          <p:cNvSpPr/>
          <p:nvPr/>
        </p:nvSpPr>
        <p:spPr>
          <a:xfrm>
            <a:off x="6222621" y="5227214"/>
            <a:ext cx="60960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Toxic algae is killing Florida's sea life</a:t>
            </a:r>
            <a:endParaRPr sz="1200" u="sng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  <a:hlinkClick r:id="rId3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CNN’s Bill Weir visits the gulf coast of Florida where an algae bloom known as a red tide has killed thousands of marine animals.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157216" y="1990724"/>
            <a:ext cx="5753759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Warming Lakes Worldwide Could Mean More Toxic Algal Blooms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 first-ever global survey of lakes links climate change to increased blooms</a:t>
            </a:r>
            <a:endParaRPr/>
          </a:p>
        </p:txBody>
      </p:sp>
      <p:sp>
        <p:nvSpPr>
          <p:cNvPr id="135" name="Google Shape;135;p5"/>
          <p:cNvSpPr/>
          <p:nvPr/>
        </p:nvSpPr>
        <p:spPr>
          <a:xfrm>
            <a:off x="157216" y="3289393"/>
            <a:ext cx="6096000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In August 2018, Florida governor Rick Scott declared a state of emergency after a crimson “red tide” of toxic algae flooded the waters of the Gulf, </a:t>
            </a:r>
            <a:r>
              <a:rPr b="1"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overwhelming popular beaches, shutting down tourism, and making it difficult for coastal residents to breathe.</a:t>
            </a: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The blooms were linked in part to a US Army Corps of Engineers decision to release huge amounts of </a:t>
            </a:r>
            <a:r>
              <a:rPr b="1"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nutrient-laden water from Lake Okeechobee after Hurricane Irma dumped record rainfall in the area.</a:t>
            </a:r>
            <a:endParaRPr/>
          </a:p>
        </p:txBody>
      </p:sp>
      <p:pic>
        <p:nvPicPr>
          <p:cNvPr id="136" name="Google Shape;136;p5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81027" y="1990724"/>
            <a:ext cx="5753759" cy="323649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"/>
          <p:cNvSpPr txBox="1"/>
          <p:nvPr>
            <p:ph type="title"/>
          </p:nvPr>
        </p:nvSpPr>
        <p:spPr>
          <a:xfrm>
            <a:off x="1451579" y="804519"/>
            <a:ext cx="9603275" cy="573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lang="en-US"/>
              <a:t>FLORIDA ALGAL BLOOMS IMPACTS MARINE LIFE </a:t>
            </a:r>
            <a:endParaRPr/>
          </a:p>
        </p:txBody>
      </p:sp>
      <p:pic>
        <p:nvPicPr>
          <p:cNvPr id="142" name="Google Shape;142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13519" y="1985496"/>
            <a:ext cx="6591391" cy="370132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43" name="Google Shape;143;p6"/>
          <p:cNvSpPr/>
          <p:nvPr/>
        </p:nvSpPr>
        <p:spPr>
          <a:xfrm>
            <a:off x="112734" y="2156043"/>
            <a:ext cx="5548986" cy="31085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3 years ago, a massive algae bloom in Florida killed 2,000 tons of marine life.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It's threatening again.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By Arthur Brice, CNN (2021)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23361" y="2179528"/>
            <a:ext cx="6833575" cy="345718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49" name="Google Shape;149;p7"/>
          <p:cNvSpPr/>
          <p:nvPr/>
        </p:nvSpPr>
        <p:spPr>
          <a:xfrm>
            <a:off x="135064" y="2054268"/>
            <a:ext cx="4900399" cy="32316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Lake Erie’s algae blooms are an annual threat to the health and drinking water of more than </a:t>
            </a:r>
            <a:r>
              <a:rPr b="1" lang="en-US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11 million people.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This is unacceptable.</a:t>
            </a:r>
            <a:endParaRPr/>
          </a:p>
        </p:txBody>
      </p:sp>
      <p:sp>
        <p:nvSpPr>
          <p:cNvPr id="150" name="Google Shape;150;p7"/>
          <p:cNvSpPr/>
          <p:nvPr/>
        </p:nvSpPr>
        <p:spPr>
          <a:xfrm>
            <a:off x="3660474" y="273741"/>
            <a:ext cx="6030241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LAKE ERIE ALGAE BLOOMS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POLLUTING OUR DRINKING WATER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"/>
          <p:cNvSpPr txBox="1"/>
          <p:nvPr>
            <p:ph type="title"/>
          </p:nvPr>
        </p:nvSpPr>
        <p:spPr>
          <a:xfrm>
            <a:off x="1451579" y="804520"/>
            <a:ext cx="9603275" cy="5482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b="1" lang="en-US"/>
              <a:t>PLANKTONS TO BLOOMS </a:t>
            </a:r>
            <a:endParaRPr/>
          </a:p>
        </p:txBody>
      </p:sp>
      <p:pic>
        <p:nvPicPr>
          <p:cNvPr id="156" name="Google Shape;156;p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406" y="2215673"/>
            <a:ext cx="3838125" cy="247899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57" name="Google Shape;157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67074" y="2215673"/>
            <a:ext cx="3662661" cy="247899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grpSp>
        <p:nvGrpSpPr>
          <p:cNvPr id="158" name="Google Shape;158;p9"/>
          <p:cNvGrpSpPr/>
          <p:nvPr/>
        </p:nvGrpSpPr>
        <p:grpSpPr>
          <a:xfrm>
            <a:off x="8024927" y="2251332"/>
            <a:ext cx="3886439" cy="2311840"/>
            <a:chOff x="7753076" y="2294439"/>
            <a:chExt cx="3886439" cy="2311840"/>
          </a:xfrm>
        </p:grpSpPr>
        <p:pic>
          <p:nvPicPr>
            <p:cNvPr id="159" name="Google Shape;159;p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753076" y="2672800"/>
              <a:ext cx="3886439" cy="1933479"/>
            </a:xfrm>
            <a:prstGeom prst="rect">
              <a:avLst/>
            </a:prstGeom>
            <a:noFill/>
            <a:ln>
              <a:noFill/>
            </a:ln>
            <a:effectLst>
              <a:outerShdw blurRad="292100" rotWithShape="0" algn="tl" dir="2700000" dist="139700">
                <a:srgbClr val="333333">
                  <a:alpha val="64705"/>
                </a:srgbClr>
              </a:outerShdw>
            </a:effectLst>
          </p:spPr>
        </p:pic>
        <p:sp>
          <p:nvSpPr>
            <p:cNvPr id="160" name="Google Shape;160;p9"/>
            <p:cNvSpPr txBox="1"/>
            <p:nvPr/>
          </p:nvSpPr>
          <p:spPr>
            <a:xfrm>
              <a:off x="7753076" y="2294439"/>
              <a:ext cx="3886438" cy="3693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Harmful Algal Blooms</a:t>
              </a: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"/>
          <p:cNvSpPr txBox="1"/>
          <p:nvPr>
            <p:ph type="title"/>
          </p:nvPr>
        </p:nvSpPr>
        <p:spPr>
          <a:xfrm>
            <a:off x="1448841" y="62631"/>
            <a:ext cx="9603275" cy="926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lang="en-US"/>
              <a:t>ALGAL BLOOMS – WHY THEY ARE CRITICAL</a:t>
            </a:r>
            <a:endParaRPr/>
          </a:p>
        </p:txBody>
      </p:sp>
      <p:pic>
        <p:nvPicPr>
          <p:cNvPr id="166" name="Google Shape;166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89556"/>
            <a:ext cx="12062564" cy="5868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allery">
  <a:themeElements>
    <a:clrScheme name="Gallery">
      <a:dk1>
        <a:srgbClr val="000000"/>
      </a:dk1>
      <a:lt1>
        <a:srgbClr val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2022-06-15T00:33:04Z</dcterms:created>
  <dc:creator>Shakila Merchant</dc:creator>
</cp:coreProperties>
</file>